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av" ContentType="audio/wav"/>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3"/>
  </p:notesMasterIdLst>
  <p:sldIdLst>
    <p:sldId id="256" r:id="rId2"/>
    <p:sldId id="260" r:id="rId3"/>
    <p:sldId id="273" r:id="rId4"/>
    <p:sldId id="274" r:id="rId5"/>
    <p:sldId id="275" r:id="rId6"/>
    <p:sldId id="257" r:id="rId7"/>
    <p:sldId id="271" r:id="rId8"/>
    <p:sldId id="261" r:id="rId9"/>
    <p:sldId id="278" r:id="rId10"/>
    <p:sldId id="279" r:id="rId11"/>
    <p:sldId id="280" r:id="rId1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77" d="100"/>
          <a:sy n="77" d="100"/>
        </p:scale>
        <p:origin x="-954" y="-660"/>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BF5C69B-106D-40D1-B1CF-1F10A922F63C}" type="datetimeFigureOut">
              <a:rPr lang="en-US" smtClean="0"/>
              <a:pPr/>
              <a:t>1/3/2014</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9AF8287-88BC-493B-BD7F-85A6C09F5B37}" type="slidenum">
              <a:rPr lang="en-US" smtClean="0"/>
              <a:pPr/>
              <a:t>‹#›</a:t>
            </a:fld>
            <a:endParaRPr lang="en-US"/>
          </a:p>
        </p:txBody>
      </p:sp>
    </p:spTree>
    <p:extLst>
      <p:ext uri="{BB962C8B-B14F-4D97-AF65-F5344CB8AC3E}">
        <p14:creationId xmlns:p14="http://schemas.microsoft.com/office/powerpoint/2010/main" val="224182051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D9AF8287-88BC-493B-BD7F-85A6C09F5B37}" type="slidenum">
              <a:rPr lang="en-US" smtClean="0"/>
              <a:pPr/>
              <a:t>1</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Ref idx="1002">
        <a:schemeClr val="bg2"/>
      </p:bgRef>
    </p:bg>
    <p:spTree>
      <p:nvGrpSpPr>
        <p:cNvPr id="1" name=""/>
        <p:cNvGrpSpPr/>
        <p:nvPr/>
      </p:nvGrpSpPr>
      <p:grpSpPr>
        <a:xfrm>
          <a:off x="0" y="0"/>
          <a:ext cx="0" cy="0"/>
          <a:chOff x="0" y="0"/>
          <a:chExt cx="0" cy="0"/>
        </a:xfrm>
      </p:grpSpPr>
      <p:sp>
        <p:nvSpPr>
          <p:cNvPr id="9" name="Title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17" name="Subtitle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30" name="Date Placeholder 29"/>
          <p:cNvSpPr>
            <a:spLocks noGrp="1"/>
          </p:cNvSpPr>
          <p:nvPr>
            <p:ph type="dt" sz="half" idx="10"/>
          </p:nvPr>
        </p:nvSpPr>
        <p:spPr/>
        <p:txBody>
          <a:bodyPr/>
          <a:lstStyle/>
          <a:p>
            <a:fld id="{19BB2B41-61CC-4747-991F-E4A72A2D81DB}" type="datetime1">
              <a:rPr lang="en-US" smtClean="0"/>
              <a:pPr/>
              <a:t>1/3/2014</a:t>
            </a:fld>
            <a:endParaRPr lang="en-US"/>
          </a:p>
        </p:txBody>
      </p:sp>
      <p:sp>
        <p:nvSpPr>
          <p:cNvPr id="19" name="Footer Placeholder 18"/>
          <p:cNvSpPr>
            <a:spLocks noGrp="1"/>
          </p:cNvSpPr>
          <p:nvPr>
            <p:ph type="ftr" sz="quarter" idx="11"/>
          </p:nvPr>
        </p:nvSpPr>
        <p:spPr/>
        <p:txBody>
          <a:bodyPr/>
          <a:lstStyle/>
          <a:p>
            <a:r>
              <a:rPr lang="en-US" smtClean="0"/>
              <a:t>EP2250 - Small Business Development</a:t>
            </a:r>
            <a:endParaRPr lang="en-US"/>
          </a:p>
        </p:txBody>
      </p:sp>
      <p:sp>
        <p:nvSpPr>
          <p:cNvPr id="27" name="Slide Number Placeholder 26"/>
          <p:cNvSpPr>
            <a:spLocks noGrp="1"/>
          </p:cNvSpPr>
          <p:nvPr>
            <p:ph type="sldNum" sz="quarter" idx="12"/>
          </p:nvPr>
        </p:nvSpPr>
        <p:spPr/>
        <p:txBody>
          <a:bodyPr/>
          <a:lstStyle/>
          <a:p>
            <a:fld id="{3C4097CF-82C2-480D-919F-7EDFB018E2D0}" type="slidenum">
              <a:rPr lang="en-US" smtClean="0"/>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CCE575BA-DDAE-488F-AA5F-9484FCE40693}" type="datetime1">
              <a:rPr lang="en-US" smtClean="0"/>
              <a:pPr/>
              <a:t>1/3/2014</a:t>
            </a:fld>
            <a:endParaRPr lang="en-US"/>
          </a:p>
        </p:txBody>
      </p:sp>
      <p:sp>
        <p:nvSpPr>
          <p:cNvPr id="5" name="Footer Placeholder 4"/>
          <p:cNvSpPr>
            <a:spLocks noGrp="1"/>
          </p:cNvSpPr>
          <p:nvPr>
            <p:ph type="ftr" sz="quarter" idx="11"/>
          </p:nvPr>
        </p:nvSpPr>
        <p:spPr/>
        <p:txBody>
          <a:bodyPr/>
          <a:lstStyle/>
          <a:p>
            <a:r>
              <a:rPr lang="en-US" smtClean="0"/>
              <a:t>EP2250 - Small Business Development</a:t>
            </a:r>
            <a:endParaRPr lang="en-US"/>
          </a:p>
        </p:txBody>
      </p:sp>
      <p:sp>
        <p:nvSpPr>
          <p:cNvPr id="6" name="Slide Number Placeholder 5"/>
          <p:cNvSpPr>
            <a:spLocks noGrp="1"/>
          </p:cNvSpPr>
          <p:nvPr>
            <p:ph type="sldNum" sz="quarter" idx="12"/>
          </p:nvPr>
        </p:nvSpPr>
        <p:spPr/>
        <p:txBody>
          <a:bodyPr/>
          <a:lstStyle/>
          <a:p>
            <a:fld id="{3C4097CF-82C2-480D-919F-7EDFB018E2D0}"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914401"/>
            <a:ext cx="2057400" cy="5211763"/>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914401"/>
            <a:ext cx="6019800" cy="5211763"/>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EE4F0143-6437-421D-9713-F84EBA4AF9AC}" type="datetime1">
              <a:rPr lang="en-US" smtClean="0"/>
              <a:pPr/>
              <a:t>1/3/2014</a:t>
            </a:fld>
            <a:endParaRPr lang="en-US"/>
          </a:p>
        </p:txBody>
      </p:sp>
      <p:sp>
        <p:nvSpPr>
          <p:cNvPr id="5" name="Footer Placeholder 4"/>
          <p:cNvSpPr>
            <a:spLocks noGrp="1"/>
          </p:cNvSpPr>
          <p:nvPr>
            <p:ph type="ftr" sz="quarter" idx="11"/>
          </p:nvPr>
        </p:nvSpPr>
        <p:spPr/>
        <p:txBody>
          <a:bodyPr/>
          <a:lstStyle/>
          <a:p>
            <a:r>
              <a:rPr lang="en-US" smtClean="0"/>
              <a:t>EP2250 - Small Business Development</a:t>
            </a:r>
            <a:endParaRPr lang="en-US"/>
          </a:p>
        </p:txBody>
      </p:sp>
      <p:sp>
        <p:nvSpPr>
          <p:cNvPr id="6" name="Slide Number Placeholder 5"/>
          <p:cNvSpPr>
            <a:spLocks noGrp="1"/>
          </p:cNvSpPr>
          <p:nvPr>
            <p:ph type="sldNum" sz="quarter" idx="12"/>
          </p:nvPr>
        </p:nvSpPr>
        <p:spPr/>
        <p:txBody>
          <a:bodyPr/>
          <a:lstStyle/>
          <a:p>
            <a:fld id="{3C4097CF-82C2-480D-919F-7EDFB018E2D0}"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7B616A88-DFE4-4F43-8399-7ACD84AA1CD0}" type="datetime1">
              <a:rPr lang="en-US" smtClean="0"/>
              <a:pPr/>
              <a:t>1/3/2014</a:t>
            </a:fld>
            <a:endParaRPr lang="en-US"/>
          </a:p>
        </p:txBody>
      </p:sp>
      <p:sp>
        <p:nvSpPr>
          <p:cNvPr id="5" name="Footer Placeholder 4"/>
          <p:cNvSpPr>
            <a:spLocks noGrp="1"/>
          </p:cNvSpPr>
          <p:nvPr>
            <p:ph type="ftr" sz="quarter" idx="11"/>
          </p:nvPr>
        </p:nvSpPr>
        <p:spPr/>
        <p:txBody>
          <a:bodyPr/>
          <a:lstStyle/>
          <a:p>
            <a:r>
              <a:rPr lang="en-US" smtClean="0"/>
              <a:t>EP2250 - Small Business Development</a:t>
            </a:r>
            <a:endParaRPr lang="en-US"/>
          </a:p>
        </p:txBody>
      </p:sp>
      <p:sp>
        <p:nvSpPr>
          <p:cNvPr id="6" name="Slide Number Placeholder 5"/>
          <p:cNvSpPr>
            <a:spLocks noGrp="1"/>
          </p:cNvSpPr>
          <p:nvPr>
            <p:ph type="sldNum" sz="quarter" idx="12"/>
          </p:nvPr>
        </p:nvSpPr>
        <p:spPr/>
        <p:txBody>
          <a:bodyPr/>
          <a:lstStyle/>
          <a:p>
            <a:fld id="{3C4097CF-82C2-480D-919F-7EDFB018E2D0}"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35F8E9BB-C3A7-4167-AFC6-14DA31611FA9}" type="datetime1">
              <a:rPr lang="en-US" smtClean="0"/>
              <a:pPr/>
              <a:t>1/3/2014</a:t>
            </a:fld>
            <a:endParaRPr lang="en-US"/>
          </a:p>
        </p:txBody>
      </p:sp>
      <p:sp>
        <p:nvSpPr>
          <p:cNvPr id="5" name="Footer Placeholder 4"/>
          <p:cNvSpPr>
            <a:spLocks noGrp="1"/>
          </p:cNvSpPr>
          <p:nvPr>
            <p:ph type="ftr" sz="quarter" idx="11"/>
          </p:nvPr>
        </p:nvSpPr>
        <p:spPr/>
        <p:txBody>
          <a:bodyPr/>
          <a:lstStyle/>
          <a:p>
            <a:r>
              <a:rPr lang="en-US" smtClean="0"/>
              <a:t>EP2250 - Small Business Development</a:t>
            </a:r>
            <a:endParaRPr lang="en-US"/>
          </a:p>
        </p:txBody>
      </p:sp>
      <p:sp>
        <p:nvSpPr>
          <p:cNvPr id="6" name="Slide Number Placeholder 5"/>
          <p:cNvSpPr>
            <a:spLocks noGrp="1"/>
          </p:cNvSpPr>
          <p:nvPr>
            <p:ph type="sldNum" sz="quarter" idx="12"/>
          </p:nvPr>
        </p:nvSpPr>
        <p:spPr/>
        <p:txBody>
          <a:bodyPr/>
          <a:lstStyle/>
          <a:p>
            <a:fld id="{3C4097CF-82C2-480D-919F-7EDFB018E2D0}" type="slidenum">
              <a:rPr lang="en-US" smtClean="0"/>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908164D6-2B55-4313-B816-9E573257C35C}" type="datetime1">
              <a:rPr lang="en-US" smtClean="0"/>
              <a:pPr/>
              <a:t>1/3/2014</a:t>
            </a:fld>
            <a:endParaRPr lang="en-US"/>
          </a:p>
        </p:txBody>
      </p:sp>
      <p:sp>
        <p:nvSpPr>
          <p:cNvPr id="6" name="Footer Placeholder 5"/>
          <p:cNvSpPr>
            <a:spLocks noGrp="1"/>
          </p:cNvSpPr>
          <p:nvPr>
            <p:ph type="ftr" sz="quarter" idx="11"/>
          </p:nvPr>
        </p:nvSpPr>
        <p:spPr/>
        <p:txBody>
          <a:bodyPr/>
          <a:lstStyle/>
          <a:p>
            <a:r>
              <a:rPr lang="en-US" smtClean="0"/>
              <a:t>EP2250 - Small Business Development</a:t>
            </a:r>
            <a:endParaRPr lang="en-US"/>
          </a:p>
        </p:txBody>
      </p:sp>
      <p:sp>
        <p:nvSpPr>
          <p:cNvPr id="7" name="Slide Number Placeholder 6"/>
          <p:cNvSpPr>
            <a:spLocks noGrp="1"/>
          </p:cNvSpPr>
          <p:nvPr>
            <p:ph type="sldNum" sz="quarter" idx="12"/>
          </p:nvPr>
        </p:nvSpPr>
        <p:spPr/>
        <p:txBody>
          <a:bodyPr/>
          <a:lstStyle/>
          <a:p>
            <a:fld id="{3C4097CF-82C2-480D-919F-7EDFB018E2D0}"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tIns="45720" anchor="b"/>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fld id="{C148559E-9C97-415B-808B-6B52D390FADB}" type="datetime1">
              <a:rPr lang="en-US" smtClean="0"/>
              <a:pPr/>
              <a:t>1/3/2014</a:t>
            </a:fld>
            <a:endParaRPr lang="en-US"/>
          </a:p>
        </p:txBody>
      </p:sp>
      <p:sp>
        <p:nvSpPr>
          <p:cNvPr id="8" name="Footer Placeholder 7"/>
          <p:cNvSpPr>
            <a:spLocks noGrp="1"/>
          </p:cNvSpPr>
          <p:nvPr>
            <p:ph type="ftr" sz="quarter" idx="11"/>
          </p:nvPr>
        </p:nvSpPr>
        <p:spPr/>
        <p:txBody>
          <a:bodyPr/>
          <a:lstStyle/>
          <a:p>
            <a:r>
              <a:rPr lang="en-US" smtClean="0"/>
              <a:t>EP2250 - Small Business Development</a:t>
            </a:r>
            <a:endParaRPr lang="en-US"/>
          </a:p>
        </p:txBody>
      </p:sp>
      <p:sp>
        <p:nvSpPr>
          <p:cNvPr id="9" name="Slide Number Placeholder 8"/>
          <p:cNvSpPr>
            <a:spLocks noGrp="1"/>
          </p:cNvSpPr>
          <p:nvPr>
            <p:ph type="sldNum" sz="quarter" idx="12"/>
          </p:nvPr>
        </p:nvSpPr>
        <p:spPr/>
        <p:txBody>
          <a:bodyPr/>
          <a:lstStyle/>
          <a:p>
            <a:fld id="{3C4097CF-82C2-480D-919F-7EDFB018E2D0}"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2495C002-AAAE-43B1-A27F-B08CCD23FB65}" type="datetime1">
              <a:rPr lang="en-US" smtClean="0"/>
              <a:pPr/>
              <a:t>1/3/2014</a:t>
            </a:fld>
            <a:endParaRPr lang="en-US"/>
          </a:p>
        </p:txBody>
      </p:sp>
      <p:sp>
        <p:nvSpPr>
          <p:cNvPr id="4" name="Footer Placeholder 3"/>
          <p:cNvSpPr>
            <a:spLocks noGrp="1"/>
          </p:cNvSpPr>
          <p:nvPr>
            <p:ph type="ftr" sz="quarter" idx="11"/>
          </p:nvPr>
        </p:nvSpPr>
        <p:spPr/>
        <p:txBody>
          <a:bodyPr/>
          <a:lstStyle/>
          <a:p>
            <a:r>
              <a:rPr lang="en-US" smtClean="0"/>
              <a:t>EP2250 - Small Business Development</a:t>
            </a:r>
            <a:endParaRPr lang="en-US"/>
          </a:p>
        </p:txBody>
      </p:sp>
      <p:sp>
        <p:nvSpPr>
          <p:cNvPr id="5" name="Slide Number Placeholder 4"/>
          <p:cNvSpPr>
            <a:spLocks noGrp="1"/>
          </p:cNvSpPr>
          <p:nvPr>
            <p:ph type="sldNum" sz="quarter" idx="12"/>
          </p:nvPr>
        </p:nvSpPr>
        <p:spPr/>
        <p:txBody>
          <a:bodyPr/>
          <a:lstStyle/>
          <a:p>
            <a:fld id="{3C4097CF-82C2-480D-919F-7EDFB018E2D0}"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8DA7795-E3B9-451B-9E50-C8B2C0AB647A}" type="datetime1">
              <a:rPr lang="en-US" smtClean="0"/>
              <a:pPr/>
              <a:t>1/3/2014</a:t>
            </a:fld>
            <a:endParaRPr lang="en-US"/>
          </a:p>
        </p:txBody>
      </p:sp>
      <p:sp>
        <p:nvSpPr>
          <p:cNvPr id="3" name="Footer Placeholder 2"/>
          <p:cNvSpPr>
            <a:spLocks noGrp="1"/>
          </p:cNvSpPr>
          <p:nvPr>
            <p:ph type="ftr" sz="quarter" idx="11"/>
          </p:nvPr>
        </p:nvSpPr>
        <p:spPr/>
        <p:txBody>
          <a:bodyPr/>
          <a:lstStyle/>
          <a:p>
            <a:r>
              <a:rPr lang="en-US" smtClean="0"/>
              <a:t>EP2250 - Small Business Development</a:t>
            </a:r>
            <a:endParaRPr lang="en-US"/>
          </a:p>
        </p:txBody>
      </p:sp>
      <p:sp>
        <p:nvSpPr>
          <p:cNvPr id="4" name="Slide Number Placeholder 3"/>
          <p:cNvSpPr>
            <a:spLocks noGrp="1"/>
          </p:cNvSpPr>
          <p:nvPr>
            <p:ph type="sldNum" sz="quarter" idx="12"/>
          </p:nvPr>
        </p:nvSpPr>
        <p:spPr/>
        <p:txBody>
          <a:bodyPr/>
          <a:lstStyle/>
          <a:p>
            <a:fld id="{3C4097CF-82C2-480D-919F-7EDFB018E2D0}"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0FDBC1CE-4A2F-4DC4-8895-67941FEAAB85}" type="datetime1">
              <a:rPr lang="en-US" smtClean="0"/>
              <a:pPr/>
              <a:t>1/3/2014</a:t>
            </a:fld>
            <a:endParaRPr lang="en-US"/>
          </a:p>
        </p:txBody>
      </p:sp>
      <p:sp>
        <p:nvSpPr>
          <p:cNvPr id="6" name="Footer Placeholder 5"/>
          <p:cNvSpPr>
            <a:spLocks noGrp="1"/>
          </p:cNvSpPr>
          <p:nvPr>
            <p:ph type="ftr" sz="quarter" idx="11"/>
          </p:nvPr>
        </p:nvSpPr>
        <p:spPr/>
        <p:txBody>
          <a:bodyPr/>
          <a:lstStyle/>
          <a:p>
            <a:r>
              <a:rPr lang="en-US" smtClean="0"/>
              <a:t>EP2250 - Small Business Development</a:t>
            </a:r>
            <a:endParaRPr lang="en-US"/>
          </a:p>
        </p:txBody>
      </p:sp>
      <p:sp>
        <p:nvSpPr>
          <p:cNvPr id="7" name="Slide Number Placeholder 6"/>
          <p:cNvSpPr>
            <a:spLocks noGrp="1"/>
          </p:cNvSpPr>
          <p:nvPr>
            <p:ph type="sldNum" sz="quarter" idx="12"/>
          </p:nvPr>
        </p:nvSpPr>
        <p:spPr/>
        <p:txBody>
          <a:bodyPr/>
          <a:lstStyle/>
          <a:p>
            <a:fld id="{3C4097CF-82C2-480D-919F-7EDFB018E2D0}"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9" name="Snip and Round Single Corner Rectangle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Right Triangle 11"/>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Title 1"/>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en-US" smtClean="0"/>
              <a:t>Click to edit Master title style</a:t>
            </a:r>
            <a:endParaRPr kumimoji="0" lang="en-US"/>
          </a:p>
        </p:txBody>
      </p:sp>
      <p:sp>
        <p:nvSpPr>
          <p:cNvPr id="4" name="Text Placeholder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537FFB51-B86A-4D51-AB60-FC5BCB29BA23}" type="datetime1">
              <a:rPr lang="en-US" smtClean="0"/>
              <a:pPr/>
              <a:t>1/3/2014</a:t>
            </a:fld>
            <a:endParaRPr lang="en-US"/>
          </a:p>
        </p:txBody>
      </p:sp>
      <p:sp>
        <p:nvSpPr>
          <p:cNvPr id="6" name="Footer Placeholder 5"/>
          <p:cNvSpPr>
            <a:spLocks noGrp="1"/>
          </p:cNvSpPr>
          <p:nvPr>
            <p:ph type="ftr" sz="quarter" idx="11"/>
          </p:nvPr>
        </p:nvSpPr>
        <p:spPr/>
        <p:txBody>
          <a:bodyPr/>
          <a:lstStyle/>
          <a:p>
            <a:r>
              <a:rPr lang="en-US" smtClean="0"/>
              <a:t>EP2250 - Small Business Development</a:t>
            </a:r>
            <a:endParaRPr lang="en-US"/>
          </a:p>
        </p:txBody>
      </p:sp>
      <p:sp>
        <p:nvSpPr>
          <p:cNvPr id="7" name="Slide Number Placeholder 6"/>
          <p:cNvSpPr>
            <a:spLocks noGrp="1"/>
          </p:cNvSpPr>
          <p:nvPr>
            <p:ph type="sldNum" sz="quarter" idx="12"/>
          </p:nvPr>
        </p:nvSpPr>
        <p:spPr>
          <a:xfrm>
            <a:off x="8077200" y="6356350"/>
            <a:ext cx="609600" cy="365125"/>
          </a:xfrm>
        </p:spPr>
        <p:txBody>
          <a:bodyPr/>
          <a:lstStyle/>
          <a:p>
            <a:fld id="{3C4097CF-82C2-480D-919F-7EDFB018E2D0}" type="slidenum">
              <a:rPr lang="en-US" smtClean="0"/>
              <a:pPr/>
              <a:t>‹#›</a:t>
            </a:fld>
            <a:endParaRPr lang="en-US"/>
          </a:p>
        </p:txBody>
      </p:sp>
      <p:sp>
        <p:nvSpPr>
          <p:cNvPr id="3" name="Picture Placeholder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en-US" smtClean="0"/>
              <a:t>Click icon to add picture</a:t>
            </a:r>
            <a:endParaRPr kumimoji="0" lang="en-US" dirty="0"/>
          </a:p>
        </p:txBody>
      </p:sp>
      <p:sp>
        <p:nvSpPr>
          <p:cNvPr id="10" name="Freeform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Freeform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Freeform 6"/>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Freeform 7"/>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Title Placeholder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550F1CF1-D0D1-477D-8449-F6AE2EB4AC1C}" type="datetime1">
              <a:rPr lang="en-US" smtClean="0"/>
              <a:pPr/>
              <a:t>1/3/2014</a:t>
            </a:fld>
            <a:endParaRPr lang="en-US"/>
          </a:p>
        </p:txBody>
      </p:sp>
      <p:sp>
        <p:nvSpPr>
          <p:cNvPr id="22" name="Footer Placeholder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r>
              <a:rPr lang="en-US" smtClean="0"/>
              <a:t>EP2250 - Small Business Development</a:t>
            </a:r>
            <a:endParaRPr lang="en-US"/>
          </a:p>
        </p:txBody>
      </p:sp>
      <p:sp>
        <p:nvSpPr>
          <p:cNvPr id="18" name="Slide Number Placeholder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3C4097CF-82C2-480D-919F-7EDFB018E2D0}" type="slidenum">
              <a:rPr lang="en-US" smtClean="0"/>
              <a:pPr/>
              <a:t>‹#›</a:t>
            </a:fld>
            <a:endParaRPr lang="en-US"/>
          </a:p>
        </p:txBody>
      </p:sp>
      <p:grpSp>
        <p:nvGrpSpPr>
          <p:cNvPr id="2" name="Group 1"/>
          <p:cNvGrpSpPr/>
          <p:nvPr/>
        </p:nvGrpSpPr>
        <p:grpSpPr>
          <a:xfrm>
            <a:off x="-19017" y="202408"/>
            <a:ext cx="9180548" cy="649224"/>
            <a:chOff x="-19045" y="216550"/>
            <a:chExt cx="9180548" cy="649224"/>
          </a:xfrm>
        </p:grpSpPr>
        <p:sp>
          <p:nvSpPr>
            <p:cNvPr id="12" name="Freeform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Freeform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hdr="0" dt="0"/>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wav"/><Relationship Id="rId1" Type="http://schemas.microsoft.com/office/2007/relationships/media" Target="../media/media1.wav"/><Relationship Id="rId5" Type="http://schemas.openxmlformats.org/officeDocument/2006/relationships/image" Target="../media/image2.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wav"/><Relationship Id="rId1" Type="http://schemas.microsoft.com/office/2007/relationships/media" Target="../media/media2.wav"/><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3.wav"/><Relationship Id="rId1" Type="http://schemas.microsoft.com/office/2007/relationships/media" Target="../media/media3.wav"/><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4.wav"/><Relationship Id="rId1" Type="http://schemas.microsoft.com/office/2007/relationships/media" Target="../media/media4.wav"/><Relationship Id="rId4" Type="http://schemas.openxmlformats.org/officeDocument/2006/relationships/image" Target="../media/image2.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5.wav"/><Relationship Id="rId1" Type="http://schemas.microsoft.com/office/2007/relationships/media" Target="../media/media5.wav"/><Relationship Id="rId4" Type="http://schemas.openxmlformats.org/officeDocument/2006/relationships/image" Target="../media/image2.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6.wav"/><Relationship Id="rId1" Type="http://schemas.microsoft.com/office/2007/relationships/media" Target="../media/media6.wav"/><Relationship Id="rId4" Type="http://schemas.openxmlformats.org/officeDocument/2006/relationships/image" Target="../media/image2.png"/></Relationships>
</file>

<file path=ppt/slides/_rels/slide7.xml.rels><?xml version="1.0" encoding="UTF-8" standalone="yes"?>
<Relationships xmlns="http://schemas.openxmlformats.org/package/2006/relationships"><Relationship Id="rId8" Type="http://schemas.openxmlformats.org/officeDocument/2006/relationships/hyperlink" Target="http://www.cybf.ca/entrepreneurs/quiz.php" TargetMode="External"/><Relationship Id="rId3" Type="http://schemas.openxmlformats.org/officeDocument/2006/relationships/slideLayout" Target="../slideLayouts/slideLayout2.xml"/><Relationship Id="rId7" Type="http://schemas.openxmlformats.org/officeDocument/2006/relationships/image" Target="../media/image4.png"/><Relationship Id="rId12" Type="http://schemas.openxmlformats.org/officeDocument/2006/relationships/image" Target="../media/image2.png"/><Relationship Id="rId2" Type="http://schemas.openxmlformats.org/officeDocument/2006/relationships/audio" Target="../media/media7.wav"/><Relationship Id="rId1" Type="http://schemas.microsoft.com/office/2007/relationships/media" Target="../media/media7.wav"/><Relationship Id="rId6" Type="http://schemas.openxmlformats.org/officeDocument/2006/relationships/hyperlink" Target="http://www.mvp.cfee.org/en/selfassesscharacter.html" TargetMode="External"/><Relationship Id="rId11" Type="http://schemas.openxmlformats.org/officeDocument/2006/relationships/image" Target="../media/image6.png"/><Relationship Id="rId5" Type="http://schemas.openxmlformats.org/officeDocument/2006/relationships/image" Target="../media/image3.png"/><Relationship Id="rId10" Type="http://schemas.openxmlformats.org/officeDocument/2006/relationships/hyperlink" Target="http://www.womensenterprise.ca/content/entrepreneurial-self-assessment" TargetMode="External"/><Relationship Id="rId4" Type="http://schemas.openxmlformats.org/officeDocument/2006/relationships/hyperlink" Target="http://www.bdc.ca/en/advice_centre/tools/entrepreneurial_self_assessment/Pages/entrepreneurial_self_assessment.aspx" TargetMode="External"/><Relationship Id="rId9" Type="http://schemas.openxmlformats.org/officeDocument/2006/relationships/image" Target="../media/image5.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8.wav"/><Relationship Id="rId1" Type="http://schemas.microsoft.com/office/2007/relationships/media" Target="../media/media8.wav"/><Relationship Id="rId4" Type="http://schemas.openxmlformats.org/officeDocument/2006/relationships/image" Target="../media/image2.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36373" y="2743200"/>
            <a:ext cx="7772400" cy="1470025"/>
          </a:xfrm>
        </p:spPr>
        <p:txBody>
          <a:bodyPr>
            <a:normAutofit fontScale="90000"/>
          </a:bodyPr>
          <a:lstStyle/>
          <a:p>
            <a:r>
              <a:rPr lang="en-US" b="1" dirty="0" smtClean="0"/>
              <a:t/>
            </a:r>
            <a:br>
              <a:rPr lang="en-US" b="1" dirty="0" smtClean="0"/>
            </a:br>
            <a:r>
              <a:rPr lang="en-US" dirty="0"/>
              <a:t/>
            </a:r>
            <a:br>
              <a:rPr lang="en-US" dirty="0"/>
            </a:br>
            <a:r>
              <a:rPr lang="en-US" b="1" dirty="0" smtClean="0"/>
              <a:t>EP2150 Entrepreneurship</a:t>
            </a:r>
            <a:br>
              <a:rPr lang="en-US" b="1" dirty="0" smtClean="0"/>
            </a:br>
            <a:r>
              <a:rPr lang="en-US" sz="4400" dirty="0" smtClean="0"/>
              <a:t>Unit 1 – Entrepreneurship</a:t>
            </a:r>
            <a:r>
              <a:rPr lang="en-US" b="1" dirty="0" smtClean="0"/>
              <a:t/>
            </a:r>
            <a:br>
              <a:rPr lang="en-US" b="1" dirty="0" smtClean="0"/>
            </a:br>
            <a:r>
              <a:rPr lang="en-US" dirty="0" smtClean="0"/>
              <a:t/>
            </a:r>
            <a:br>
              <a:rPr lang="en-US" dirty="0" smtClean="0"/>
            </a:br>
            <a:endParaRPr lang="en-US" dirty="0"/>
          </a:p>
        </p:txBody>
      </p:sp>
      <p:sp>
        <p:nvSpPr>
          <p:cNvPr id="3" name="Subtitle 2"/>
          <p:cNvSpPr>
            <a:spLocks noGrp="1"/>
          </p:cNvSpPr>
          <p:nvPr>
            <p:ph type="subTitle" idx="1"/>
          </p:nvPr>
        </p:nvSpPr>
        <p:spPr>
          <a:xfrm>
            <a:off x="2133600" y="3429000"/>
            <a:ext cx="6400800" cy="2133600"/>
          </a:xfrm>
        </p:spPr>
        <p:txBody>
          <a:bodyPr>
            <a:normAutofit fontScale="70000" lnSpcReduction="20000"/>
          </a:bodyPr>
          <a:lstStyle/>
          <a:p>
            <a:r>
              <a:rPr lang="en-CA" sz="2400" dirty="0"/>
              <a:t>1.1 Describe the importance of small business to the economy </a:t>
            </a:r>
          </a:p>
          <a:p>
            <a:r>
              <a:rPr lang="en-CA" sz="2400" dirty="0"/>
              <a:t>1.2 List and describe the characteristics of an entrepreneur </a:t>
            </a:r>
          </a:p>
          <a:p>
            <a:r>
              <a:rPr lang="en-CA" sz="2400" dirty="0"/>
              <a:t>1.3 Define entrepreneurship and explain the entrepreneurial process </a:t>
            </a:r>
          </a:p>
          <a:p>
            <a:r>
              <a:rPr lang="en-CA" sz="2400" dirty="0"/>
              <a:t>1.4 Analyze the roles of government (all levels) in supporting small business </a:t>
            </a:r>
          </a:p>
          <a:p>
            <a:r>
              <a:rPr lang="en-CA" sz="2400" dirty="0"/>
              <a:t>1.5 Distinguish among the various venture opportunity techniques </a:t>
            </a:r>
          </a:p>
          <a:p>
            <a:r>
              <a:rPr lang="en-CA" sz="2400" dirty="0"/>
              <a:t>1.6 Distinguish among the various forms of small business ownership </a:t>
            </a:r>
            <a:endParaRPr lang="en-US" sz="2400" dirty="0"/>
          </a:p>
          <a:p>
            <a:endParaRPr lang="en-US" dirty="0"/>
          </a:p>
        </p:txBody>
      </p:sp>
      <p:sp>
        <p:nvSpPr>
          <p:cNvPr id="4" name="Slide Number Placeholder 3"/>
          <p:cNvSpPr>
            <a:spLocks noGrp="1"/>
          </p:cNvSpPr>
          <p:nvPr>
            <p:ph type="sldNum" sz="quarter" idx="12"/>
          </p:nvPr>
        </p:nvSpPr>
        <p:spPr/>
        <p:txBody>
          <a:bodyPr/>
          <a:lstStyle/>
          <a:p>
            <a:fld id="{3C4097CF-82C2-480D-919F-7EDFB018E2D0}" type="slidenum">
              <a:rPr lang="en-US" smtClean="0"/>
              <a:pPr/>
              <a:t>1</a:t>
            </a:fld>
            <a:endParaRPr lang="en-US"/>
          </a:p>
        </p:txBody>
      </p:sp>
      <p:sp>
        <p:nvSpPr>
          <p:cNvPr id="5" name="Footer Placeholder 4"/>
          <p:cNvSpPr>
            <a:spLocks noGrp="1"/>
          </p:cNvSpPr>
          <p:nvPr>
            <p:ph type="ftr" sz="quarter" idx="11"/>
          </p:nvPr>
        </p:nvSpPr>
        <p:spPr>
          <a:xfrm>
            <a:off x="381000" y="6356350"/>
            <a:ext cx="5638800" cy="365125"/>
          </a:xfrm>
        </p:spPr>
        <p:txBody>
          <a:bodyPr/>
          <a:lstStyle/>
          <a:p>
            <a:r>
              <a:rPr lang="en-US" dirty="0" smtClean="0"/>
              <a:t>EP2150 – </a:t>
            </a:r>
            <a:r>
              <a:rPr lang="en-US" dirty="0" smtClean="0"/>
              <a:t>Entrepreneurship     </a:t>
            </a:r>
          </a:p>
          <a:p>
            <a:r>
              <a:rPr lang="en-US" dirty="0" smtClean="0"/>
              <a:t>Paul Tilley</a:t>
            </a:r>
            <a:endParaRPr lang="en-US" dirty="0"/>
          </a:p>
        </p:txBody>
      </p:sp>
      <p:pic>
        <p:nvPicPr>
          <p:cNvPr id="7" name="Audio 6">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8382000" y="6096000"/>
            <a:ext cx="609600" cy="6096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2000" advTm="41908"/>
    </mc:Choice>
    <mc:Fallback xmlns="">
      <p:transition spd="slow" advTm="41908"/>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7"/>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Defining the Opportunity</a:t>
            </a:r>
            <a:r>
              <a:rPr lang="en-US" dirty="0" smtClean="0"/>
              <a:t/>
            </a:r>
            <a:br>
              <a:rPr lang="en-US" dirty="0" smtClean="0"/>
            </a:br>
            <a:endParaRPr lang="en-US" dirty="0"/>
          </a:p>
        </p:txBody>
      </p:sp>
      <p:sp>
        <p:nvSpPr>
          <p:cNvPr id="3" name="Content Placeholder 2"/>
          <p:cNvSpPr>
            <a:spLocks noGrp="1"/>
          </p:cNvSpPr>
          <p:nvPr>
            <p:ph idx="1"/>
          </p:nvPr>
        </p:nvSpPr>
        <p:spPr/>
        <p:txBody>
          <a:bodyPr/>
          <a:lstStyle/>
          <a:p>
            <a:r>
              <a:rPr lang="en-US" dirty="0" smtClean="0"/>
              <a:t>Businesses need to group similar customers with similar needs together so that they will respond to a given set of marketing actions.  This is called the business’ Target Market.</a:t>
            </a:r>
          </a:p>
        </p:txBody>
      </p:sp>
      <p:sp>
        <p:nvSpPr>
          <p:cNvPr id="4" name="Slide Number Placeholder 3"/>
          <p:cNvSpPr>
            <a:spLocks noGrp="1"/>
          </p:cNvSpPr>
          <p:nvPr>
            <p:ph type="sldNum" sz="quarter" idx="12"/>
          </p:nvPr>
        </p:nvSpPr>
        <p:spPr/>
        <p:txBody>
          <a:bodyPr/>
          <a:lstStyle/>
          <a:p>
            <a:fld id="{3C4097CF-82C2-480D-919F-7EDFB018E2D0}" type="slidenum">
              <a:rPr lang="en-US" smtClean="0"/>
              <a:pPr/>
              <a:t>10</a:t>
            </a:fld>
            <a:endParaRPr lang="en-US"/>
          </a:p>
        </p:txBody>
      </p:sp>
      <p:sp>
        <p:nvSpPr>
          <p:cNvPr id="5" name="Footer Placeholder 4"/>
          <p:cNvSpPr>
            <a:spLocks noGrp="1"/>
          </p:cNvSpPr>
          <p:nvPr>
            <p:ph type="ftr" sz="quarter" idx="11"/>
          </p:nvPr>
        </p:nvSpPr>
        <p:spPr>
          <a:xfrm>
            <a:off x="457200" y="6356350"/>
            <a:ext cx="5562600" cy="365125"/>
          </a:xfrm>
        </p:spPr>
        <p:txBody>
          <a:bodyPr/>
          <a:lstStyle/>
          <a:p>
            <a:r>
              <a:rPr lang="en-US" dirty="0" smtClean="0"/>
              <a:t>EP2250 - Small Business Development</a:t>
            </a:r>
            <a:endParaRPr lang="en-US" dirty="0"/>
          </a:p>
        </p:txBody>
      </p:sp>
      <p:sp>
        <p:nvSpPr>
          <p:cNvPr id="7" name="TextBox 6"/>
          <p:cNvSpPr txBox="1"/>
          <p:nvPr/>
        </p:nvSpPr>
        <p:spPr>
          <a:xfrm>
            <a:off x="762000" y="3886200"/>
            <a:ext cx="7772400" cy="1477328"/>
          </a:xfrm>
          <a:prstGeom prst="rect">
            <a:avLst/>
          </a:prstGeom>
          <a:noFill/>
        </p:spPr>
        <p:txBody>
          <a:bodyPr wrap="square" rtlCol="0">
            <a:spAutoFit/>
          </a:bodyPr>
          <a:lstStyle/>
          <a:p>
            <a:r>
              <a:rPr lang="en-US" sz="3600" dirty="0" smtClean="0"/>
              <a:t>Who is your business’ Target Market?  </a:t>
            </a:r>
          </a:p>
          <a:p>
            <a:r>
              <a:rPr lang="en-US" dirty="0" smtClean="0"/>
              <a:t>More specifically: Who are you selling to?</a:t>
            </a:r>
          </a:p>
          <a:p>
            <a:endParaRPr lang="en-US" dirty="0" smtClean="0"/>
          </a:p>
          <a:p>
            <a:r>
              <a:rPr lang="en-US" dirty="0" smtClean="0"/>
              <a:t>You should be able to explain the idea in 30 seconds or less…</a:t>
            </a:r>
            <a:endParaRPr lang="en-US"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Defining the Opportunity</a:t>
            </a:r>
            <a:r>
              <a:rPr lang="en-US" dirty="0" smtClean="0"/>
              <a:t/>
            </a:r>
            <a:br>
              <a:rPr lang="en-US" dirty="0" smtClean="0"/>
            </a:br>
            <a:endParaRPr lang="en-US" dirty="0"/>
          </a:p>
        </p:txBody>
      </p:sp>
      <p:sp>
        <p:nvSpPr>
          <p:cNvPr id="3" name="Content Placeholder 2"/>
          <p:cNvSpPr>
            <a:spLocks noGrp="1"/>
          </p:cNvSpPr>
          <p:nvPr>
            <p:ph idx="1"/>
          </p:nvPr>
        </p:nvSpPr>
        <p:spPr/>
        <p:txBody>
          <a:bodyPr/>
          <a:lstStyle/>
          <a:p>
            <a:r>
              <a:rPr lang="en-US" dirty="0" smtClean="0"/>
              <a:t>A business must decide on what it specializes in</a:t>
            </a:r>
          </a:p>
        </p:txBody>
      </p:sp>
      <p:sp>
        <p:nvSpPr>
          <p:cNvPr id="4" name="Slide Number Placeholder 3"/>
          <p:cNvSpPr>
            <a:spLocks noGrp="1"/>
          </p:cNvSpPr>
          <p:nvPr>
            <p:ph type="sldNum" sz="quarter" idx="12"/>
          </p:nvPr>
        </p:nvSpPr>
        <p:spPr/>
        <p:txBody>
          <a:bodyPr/>
          <a:lstStyle/>
          <a:p>
            <a:fld id="{3C4097CF-82C2-480D-919F-7EDFB018E2D0}" type="slidenum">
              <a:rPr lang="en-US" smtClean="0"/>
              <a:pPr/>
              <a:t>11</a:t>
            </a:fld>
            <a:endParaRPr lang="en-US"/>
          </a:p>
        </p:txBody>
      </p:sp>
      <p:sp>
        <p:nvSpPr>
          <p:cNvPr id="5" name="Footer Placeholder 4"/>
          <p:cNvSpPr>
            <a:spLocks noGrp="1"/>
          </p:cNvSpPr>
          <p:nvPr>
            <p:ph type="ftr" sz="quarter" idx="11"/>
          </p:nvPr>
        </p:nvSpPr>
        <p:spPr>
          <a:xfrm>
            <a:off x="457200" y="6356350"/>
            <a:ext cx="5562600" cy="365125"/>
          </a:xfrm>
        </p:spPr>
        <p:txBody>
          <a:bodyPr/>
          <a:lstStyle/>
          <a:p>
            <a:r>
              <a:rPr lang="en-US" dirty="0" smtClean="0"/>
              <a:t>EP2250 - Small Business Development</a:t>
            </a:r>
            <a:endParaRPr lang="en-US" dirty="0"/>
          </a:p>
        </p:txBody>
      </p:sp>
      <p:sp>
        <p:nvSpPr>
          <p:cNvPr id="7" name="TextBox 6"/>
          <p:cNvSpPr txBox="1"/>
          <p:nvPr/>
        </p:nvSpPr>
        <p:spPr>
          <a:xfrm>
            <a:off x="762000" y="3886200"/>
            <a:ext cx="7772400" cy="1200329"/>
          </a:xfrm>
          <a:prstGeom prst="rect">
            <a:avLst/>
          </a:prstGeom>
          <a:noFill/>
        </p:spPr>
        <p:txBody>
          <a:bodyPr wrap="square" rtlCol="0">
            <a:spAutoFit/>
          </a:bodyPr>
          <a:lstStyle/>
          <a:p>
            <a:r>
              <a:rPr lang="en-US" sz="3600" dirty="0" smtClean="0"/>
              <a:t>Who is your business’ Target Market?  </a:t>
            </a:r>
          </a:p>
          <a:p>
            <a:endParaRPr lang="en-US" dirty="0" smtClean="0"/>
          </a:p>
          <a:p>
            <a:r>
              <a:rPr lang="en-US" dirty="0" smtClean="0"/>
              <a:t>You should be able to explain the idea in 30 seconds or less…</a:t>
            </a:r>
            <a:endParaRPr lang="en-US"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Introduction</a:t>
            </a:r>
            <a:br>
              <a:rPr lang="en-US" b="1" dirty="0" smtClean="0"/>
            </a:br>
            <a:endParaRPr lang="en-US" b="1" dirty="0"/>
          </a:p>
        </p:txBody>
      </p:sp>
      <p:sp>
        <p:nvSpPr>
          <p:cNvPr id="3" name="Content Placeholder 2"/>
          <p:cNvSpPr>
            <a:spLocks noGrp="1"/>
          </p:cNvSpPr>
          <p:nvPr>
            <p:ph idx="1"/>
          </p:nvPr>
        </p:nvSpPr>
        <p:spPr>
          <a:xfrm>
            <a:off x="533400" y="2057400"/>
            <a:ext cx="8229600" cy="3779520"/>
          </a:xfrm>
        </p:spPr>
        <p:txBody>
          <a:bodyPr>
            <a:normAutofit/>
          </a:bodyPr>
          <a:lstStyle/>
          <a:p>
            <a:pPr algn="ctr">
              <a:buNone/>
            </a:pPr>
            <a:r>
              <a:rPr lang="en-US" sz="4800" b="1" dirty="0" smtClean="0"/>
              <a:t>Do you have a moneymaking idea rumbling around in your head? </a:t>
            </a:r>
            <a:endParaRPr lang="en-US" sz="4800" b="1" dirty="0"/>
          </a:p>
        </p:txBody>
      </p:sp>
      <p:sp>
        <p:nvSpPr>
          <p:cNvPr id="4" name="Slide Number Placeholder 3"/>
          <p:cNvSpPr>
            <a:spLocks noGrp="1"/>
          </p:cNvSpPr>
          <p:nvPr>
            <p:ph type="sldNum" sz="quarter" idx="12"/>
          </p:nvPr>
        </p:nvSpPr>
        <p:spPr/>
        <p:txBody>
          <a:bodyPr/>
          <a:lstStyle/>
          <a:p>
            <a:fld id="{3C4097CF-82C2-480D-919F-7EDFB018E2D0}" type="slidenum">
              <a:rPr lang="en-US" smtClean="0"/>
              <a:pPr/>
              <a:t>2</a:t>
            </a:fld>
            <a:endParaRPr lang="en-US"/>
          </a:p>
        </p:txBody>
      </p:sp>
      <p:sp>
        <p:nvSpPr>
          <p:cNvPr id="5" name="Footer Placeholder 4"/>
          <p:cNvSpPr>
            <a:spLocks noGrp="1"/>
          </p:cNvSpPr>
          <p:nvPr>
            <p:ph type="ftr" sz="quarter" idx="11"/>
          </p:nvPr>
        </p:nvSpPr>
        <p:spPr>
          <a:xfrm>
            <a:off x="457200" y="6356350"/>
            <a:ext cx="5562600" cy="365125"/>
          </a:xfrm>
        </p:spPr>
        <p:txBody>
          <a:bodyPr/>
          <a:lstStyle/>
          <a:p>
            <a:r>
              <a:rPr lang="en-US" dirty="0" smtClean="0"/>
              <a:t>EP2250 - Small Business Development</a:t>
            </a:r>
            <a:endParaRPr lang="en-US" dirty="0"/>
          </a:p>
        </p:txBody>
      </p:sp>
      <p:pic>
        <p:nvPicPr>
          <p:cNvPr id="6" name="Audio 5">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8382000" y="6096000"/>
            <a:ext cx="609600" cy="6096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2000" advTm="28646"/>
    </mc:Choice>
    <mc:Fallback xmlns="">
      <p:transition spd="slow" advTm="28646"/>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6"/>
                </p:tgtEl>
              </p:cMediaNode>
            </p:audi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Introduction</a:t>
            </a:r>
            <a:r>
              <a:rPr lang="en-US" dirty="0" smtClean="0"/>
              <a:t/>
            </a:r>
            <a:br>
              <a:rPr lang="en-US" dirty="0" smtClean="0"/>
            </a:br>
            <a:endParaRPr lang="en-US" dirty="0"/>
          </a:p>
        </p:txBody>
      </p:sp>
      <p:sp>
        <p:nvSpPr>
          <p:cNvPr id="3" name="Content Placeholder 2"/>
          <p:cNvSpPr>
            <a:spLocks noGrp="1"/>
          </p:cNvSpPr>
          <p:nvPr>
            <p:ph idx="1"/>
          </p:nvPr>
        </p:nvSpPr>
        <p:spPr>
          <a:xfrm>
            <a:off x="533400" y="1447800"/>
            <a:ext cx="8229600" cy="4389120"/>
          </a:xfrm>
        </p:spPr>
        <p:txBody>
          <a:bodyPr>
            <a:normAutofit/>
          </a:bodyPr>
          <a:lstStyle/>
          <a:p>
            <a:pPr algn="ctr">
              <a:buNone/>
            </a:pPr>
            <a:r>
              <a:rPr lang="en-US" sz="4800" b="1" dirty="0" smtClean="0"/>
              <a:t>If so,</a:t>
            </a:r>
          </a:p>
          <a:p>
            <a:pPr algn="ctr">
              <a:buNone/>
            </a:pPr>
            <a:endParaRPr lang="en-US" sz="4800" b="1" dirty="0" smtClean="0"/>
          </a:p>
          <a:p>
            <a:pPr algn="ctr">
              <a:buNone/>
            </a:pPr>
            <a:r>
              <a:rPr lang="en-US" sz="4800" b="1" dirty="0" smtClean="0"/>
              <a:t>Are you willing </a:t>
            </a:r>
          </a:p>
          <a:p>
            <a:pPr algn="ctr">
              <a:buNone/>
            </a:pPr>
            <a:r>
              <a:rPr lang="en-US" sz="4800" b="1" dirty="0" smtClean="0"/>
              <a:t>to act on it?</a:t>
            </a:r>
            <a:endParaRPr lang="en-US" sz="4800" b="1" dirty="0"/>
          </a:p>
        </p:txBody>
      </p:sp>
      <p:sp>
        <p:nvSpPr>
          <p:cNvPr id="4" name="Slide Number Placeholder 3"/>
          <p:cNvSpPr>
            <a:spLocks noGrp="1"/>
          </p:cNvSpPr>
          <p:nvPr>
            <p:ph type="sldNum" sz="quarter" idx="12"/>
          </p:nvPr>
        </p:nvSpPr>
        <p:spPr/>
        <p:txBody>
          <a:bodyPr/>
          <a:lstStyle/>
          <a:p>
            <a:fld id="{3C4097CF-82C2-480D-919F-7EDFB018E2D0}" type="slidenum">
              <a:rPr lang="en-US" smtClean="0"/>
              <a:pPr/>
              <a:t>3</a:t>
            </a:fld>
            <a:endParaRPr lang="en-US"/>
          </a:p>
        </p:txBody>
      </p:sp>
      <p:sp>
        <p:nvSpPr>
          <p:cNvPr id="5" name="Footer Placeholder 4"/>
          <p:cNvSpPr>
            <a:spLocks noGrp="1"/>
          </p:cNvSpPr>
          <p:nvPr>
            <p:ph type="ftr" sz="quarter" idx="11"/>
          </p:nvPr>
        </p:nvSpPr>
        <p:spPr>
          <a:xfrm>
            <a:off x="457200" y="6356350"/>
            <a:ext cx="5562600" cy="365125"/>
          </a:xfrm>
        </p:spPr>
        <p:txBody>
          <a:bodyPr/>
          <a:lstStyle/>
          <a:p>
            <a:r>
              <a:rPr lang="en-US" dirty="0" smtClean="0"/>
              <a:t>EP2250 - Small Business Development</a:t>
            </a:r>
            <a:endParaRPr lang="en-US" dirty="0"/>
          </a:p>
        </p:txBody>
      </p:sp>
      <p:pic>
        <p:nvPicPr>
          <p:cNvPr id="6" name="Audio 5">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8382000" y="6096000"/>
            <a:ext cx="609600" cy="6096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2000" advTm="25164"/>
    </mc:Choice>
    <mc:Fallback xmlns="">
      <p:transition spd="slow" advTm="25164"/>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6"/>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Introduction</a:t>
            </a:r>
            <a:r>
              <a:rPr lang="en-US" dirty="0" smtClean="0"/>
              <a:t/>
            </a:r>
            <a:br>
              <a:rPr lang="en-US" dirty="0" smtClean="0"/>
            </a:br>
            <a:endParaRPr lang="en-US" dirty="0"/>
          </a:p>
        </p:txBody>
      </p:sp>
      <p:sp>
        <p:nvSpPr>
          <p:cNvPr id="3" name="Content Placeholder 2"/>
          <p:cNvSpPr>
            <a:spLocks noGrp="1"/>
          </p:cNvSpPr>
          <p:nvPr>
            <p:ph idx="1"/>
          </p:nvPr>
        </p:nvSpPr>
        <p:spPr>
          <a:xfrm>
            <a:off x="533400" y="1447800"/>
            <a:ext cx="8229600" cy="4389120"/>
          </a:xfrm>
        </p:spPr>
        <p:txBody>
          <a:bodyPr>
            <a:normAutofit/>
          </a:bodyPr>
          <a:lstStyle/>
          <a:p>
            <a:pPr algn="ctr">
              <a:buNone/>
            </a:pPr>
            <a:r>
              <a:rPr lang="en-US" sz="4800" b="1" dirty="0" smtClean="0"/>
              <a:t>When you are strongly enough motivated to write that idea down and thoroughly analyze it through a business plan.</a:t>
            </a:r>
            <a:endParaRPr lang="en-US" sz="4800" b="1" dirty="0"/>
          </a:p>
        </p:txBody>
      </p:sp>
      <p:sp>
        <p:nvSpPr>
          <p:cNvPr id="4" name="Slide Number Placeholder 3"/>
          <p:cNvSpPr>
            <a:spLocks noGrp="1"/>
          </p:cNvSpPr>
          <p:nvPr>
            <p:ph type="sldNum" sz="quarter" idx="12"/>
          </p:nvPr>
        </p:nvSpPr>
        <p:spPr/>
        <p:txBody>
          <a:bodyPr/>
          <a:lstStyle/>
          <a:p>
            <a:fld id="{3C4097CF-82C2-480D-919F-7EDFB018E2D0}" type="slidenum">
              <a:rPr lang="en-US" smtClean="0"/>
              <a:pPr/>
              <a:t>4</a:t>
            </a:fld>
            <a:endParaRPr lang="en-US"/>
          </a:p>
        </p:txBody>
      </p:sp>
      <p:sp>
        <p:nvSpPr>
          <p:cNvPr id="5" name="Footer Placeholder 4"/>
          <p:cNvSpPr>
            <a:spLocks noGrp="1"/>
          </p:cNvSpPr>
          <p:nvPr>
            <p:ph type="ftr" sz="quarter" idx="11"/>
          </p:nvPr>
        </p:nvSpPr>
        <p:spPr>
          <a:xfrm>
            <a:off x="457200" y="6356350"/>
            <a:ext cx="5562600" cy="365125"/>
          </a:xfrm>
        </p:spPr>
        <p:txBody>
          <a:bodyPr/>
          <a:lstStyle/>
          <a:p>
            <a:r>
              <a:rPr lang="en-US" dirty="0" smtClean="0"/>
              <a:t>EP2250 - Small Business Development</a:t>
            </a:r>
            <a:endParaRPr lang="en-US" dirty="0"/>
          </a:p>
        </p:txBody>
      </p:sp>
      <p:pic>
        <p:nvPicPr>
          <p:cNvPr id="6" name="Audio 5">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8382000" y="6096000"/>
            <a:ext cx="609600" cy="6096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2000" advTm="47964"/>
    </mc:Choice>
    <mc:Fallback xmlns="">
      <p:transition spd="slow" advTm="47964"/>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6"/>
                </p:tgtEl>
              </p:cMediaNode>
            </p:audio>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Introduction</a:t>
            </a:r>
            <a:r>
              <a:rPr lang="en-US" dirty="0" smtClean="0"/>
              <a:t/>
            </a:r>
            <a:br>
              <a:rPr lang="en-US" dirty="0" smtClean="0"/>
            </a:br>
            <a:endParaRPr lang="en-US" dirty="0"/>
          </a:p>
        </p:txBody>
      </p:sp>
      <p:sp>
        <p:nvSpPr>
          <p:cNvPr id="3" name="Content Placeholder 2"/>
          <p:cNvSpPr>
            <a:spLocks noGrp="1"/>
          </p:cNvSpPr>
          <p:nvPr>
            <p:ph idx="1"/>
          </p:nvPr>
        </p:nvSpPr>
        <p:spPr>
          <a:xfrm>
            <a:off x="533400" y="1447800"/>
            <a:ext cx="8229600" cy="4389120"/>
          </a:xfrm>
        </p:spPr>
        <p:txBody>
          <a:bodyPr>
            <a:normAutofit/>
          </a:bodyPr>
          <a:lstStyle/>
          <a:p>
            <a:pPr algn="ctr">
              <a:buNone/>
            </a:pPr>
            <a:r>
              <a:rPr lang="en-US" sz="4800" b="1" dirty="0" smtClean="0"/>
              <a:t>That is the time you have become an </a:t>
            </a:r>
          </a:p>
          <a:p>
            <a:pPr algn="ctr">
              <a:buNone/>
            </a:pPr>
            <a:endParaRPr lang="en-US" sz="4800" b="1" dirty="0" smtClean="0"/>
          </a:p>
          <a:p>
            <a:pPr algn="ctr">
              <a:buNone/>
            </a:pPr>
            <a:r>
              <a:rPr lang="en-US" sz="7200" b="1" dirty="0" smtClean="0">
                <a:solidFill>
                  <a:srgbClr val="002060"/>
                </a:solidFill>
              </a:rPr>
              <a:t>ENTREPRENEUR</a:t>
            </a:r>
            <a:endParaRPr lang="en-US" sz="7200" b="1" dirty="0">
              <a:solidFill>
                <a:srgbClr val="002060"/>
              </a:solidFill>
            </a:endParaRPr>
          </a:p>
        </p:txBody>
      </p:sp>
      <p:sp>
        <p:nvSpPr>
          <p:cNvPr id="4" name="Slide Number Placeholder 3"/>
          <p:cNvSpPr>
            <a:spLocks noGrp="1"/>
          </p:cNvSpPr>
          <p:nvPr>
            <p:ph type="sldNum" sz="quarter" idx="12"/>
          </p:nvPr>
        </p:nvSpPr>
        <p:spPr/>
        <p:txBody>
          <a:bodyPr/>
          <a:lstStyle/>
          <a:p>
            <a:fld id="{3C4097CF-82C2-480D-919F-7EDFB018E2D0}" type="slidenum">
              <a:rPr lang="en-US" smtClean="0"/>
              <a:pPr/>
              <a:t>5</a:t>
            </a:fld>
            <a:endParaRPr lang="en-US"/>
          </a:p>
        </p:txBody>
      </p:sp>
      <p:sp>
        <p:nvSpPr>
          <p:cNvPr id="5" name="Footer Placeholder 4"/>
          <p:cNvSpPr>
            <a:spLocks noGrp="1"/>
          </p:cNvSpPr>
          <p:nvPr>
            <p:ph type="ftr" sz="quarter" idx="11"/>
          </p:nvPr>
        </p:nvSpPr>
        <p:spPr>
          <a:xfrm>
            <a:off x="457200" y="6356350"/>
            <a:ext cx="5562600" cy="365125"/>
          </a:xfrm>
        </p:spPr>
        <p:txBody>
          <a:bodyPr/>
          <a:lstStyle/>
          <a:p>
            <a:r>
              <a:rPr lang="en-US" dirty="0" smtClean="0"/>
              <a:t>EP2250 - Small Business Development</a:t>
            </a:r>
            <a:endParaRPr lang="en-US" dirty="0"/>
          </a:p>
        </p:txBody>
      </p:sp>
      <p:pic>
        <p:nvPicPr>
          <p:cNvPr id="6" name="Audio 5">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8382000" y="6096000"/>
            <a:ext cx="609600" cy="6096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2000" advTm="17101"/>
    </mc:Choice>
    <mc:Fallback xmlns="">
      <p:transition spd="slow" advTm="17101"/>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6"/>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1143000"/>
            <a:ext cx="8229600" cy="1143000"/>
          </a:xfrm>
        </p:spPr>
        <p:txBody>
          <a:bodyPr>
            <a:normAutofit fontScale="90000"/>
          </a:bodyPr>
          <a:lstStyle/>
          <a:p>
            <a:r>
              <a:rPr lang="en-US" b="1" dirty="0" smtClean="0"/>
              <a:t>The Entrepreneurial self-assessment</a:t>
            </a:r>
            <a:r>
              <a:rPr lang="en-US" dirty="0" smtClean="0"/>
              <a:t/>
            </a:r>
            <a:br>
              <a:rPr lang="en-US" dirty="0" smtClean="0"/>
            </a:br>
            <a:endParaRPr lang="en-US" dirty="0"/>
          </a:p>
        </p:txBody>
      </p:sp>
      <p:sp>
        <p:nvSpPr>
          <p:cNvPr id="4" name="Slide Number Placeholder 3"/>
          <p:cNvSpPr>
            <a:spLocks noGrp="1"/>
          </p:cNvSpPr>
          <p:nvPr>
            <p:ph type="sldNum" sz="quarter" idx="12"/>
          </p:nvPr>
        </p:nvSpPr>
        <p:spPr/>
        <p:txBody>
          <a:bodyPr/>
          <a:lstStyle/>
          <a:p>
            <a:fld id="{3C4097CF-82C2-480D-919F-7EDFB018E2D0}" type="slidenum">
              <a:rPr lang="en-US" smtClean="0"/>
              <a:pPr/>
              <a:t>6</a:t>
            </a:fld>
            <a:endParaRPr lang="en-US"/>
          </a:p>
        </p:txBody>
      </p:sp>
      <p:sp>
        <p:nvSpPr>
          <p:cNvPr id="5" name="Footer Placeholder 4"/>
          <p:cNvSpPr>
            <a:spLocks noGrp="1"/>
          </p:cNvSpPr>
          <p:nvPr>
            <p:ph type="ftr" sz="quarter" idx="11"/>
          </p:nvPr>
        </p:nvSpPr>
        <p:spPr>
          <a:xfrm>
            <a:off x="457200" y="6356350"/>
            <a:ext cx="5562600" cy="365125"/>
          </a:xfrm>
        </p:spPr>
        <p:txBody>
          <a:bodyPr/>
          <a:lstStyle/>
          <a:p>
            <a:r>
              <a:rPr lang="en-US" dirty="0" smtClean="0"/>
              <a:t>EP2250 - Small Business Development</a:t>
            </a:r>
            <a:endParaRPr lang="en-US" dirty="0"/>
          </a:p>
        </p:txBody>
      </p:sp>
      <p:sp>
        <p:nvSpPr>
          <p:cNvPr id="10" name="TextBox 9"/>
          <p:cNvSpPr txBox="1"/>
          <p:nvPr/>
        </p:nvSpPr>
        <p:spPr>
          <a:xfrm>
            <a:off x="533400" y="1905000"/>
            <a:ext cx="8077200" cy="4524315"/>
          </a:xfrm>
          <a:prstGeom prst="rect">
            <a:avLst/>
          </a:prstGeom>
          <a:noFill/>
        </p:spPr>
        <p:txBody>
          <a:bodyPr wrap="square" rtlCol="0">
            <a:spAutoFit/>
          </a:bodyPr>
          <a:lstStyle/>
          <a:p>
            <a:r>
              <a:rPr lang="en-US" dirty="0" smtClean="0"/>
              <a:t>A lot of us will as ourselves – “Am I cut out to be a small business person?”</a:t>
            </a:r>
          </a:p>
          <a:p>
            <a:endParaRPr lang="en-US" dirty="0" smtClean="0"/>
          </a:p>
          <a:p>
            <a:r>
              <a:rPr lang="en-US" dirty="0" smtClean="0"/>
              <a:t>Depending where we are in our lives there may be different “pushers” that make us want to strike out on our own, or there may be different “pullers” that keep us from taking that first step towards becoming and entrepreneur.  </a:t>
            </a:r>
          </a:p>
          <a:p>
            <a:endParaRPr lang="en-US" dirty="0" smtClean="0"/>
          </a:p>
          <a:p>
            <a:r>
              <a:rPr lang="en-US" dirty="0" smtClean="0"/>
              <a:t>Regardless, we all have skills and attributes that would contribute to our potential success as entrepreneurs. There are many tools found in textbooks and on-line that give us a better understanding of  ourselves and our abilities.  </a:t>
            </a:r>
          </a:p>
          <a:p>
            <a:endParaRPr lang="en-US" dirty="0" smtClean="0"/>
          </a:p>
          <a:p>
            <a:r>
              <a:rPr lang="en-US" dirty="0" smtClean="0"/>
              <a:t>On the next slide there are four examples of online assessment tools – try one and learn more about yourself as a budding entrepreneur!</a:t>
            </a:r>
          </a:p>
          <a:p>
            <a:endParaRPr lang="en-US" dirty="0" smtClean="0"/>
          </a:p>
          <a:p>
            <a:endParaRPr lang="en-US" dirty="0" smtClean="0"/>
          </a:p>
          <a:p>
            <a:endParaRPr lang="en-US" dirty="0" smtClean="0"/>
          </a:p>
          <a:p>
            <a:endParaRPr lang="en-US" dirty="0"/>
          </a:p>
        </p:txBody>
      </p:sp>
      <p:pic>
        <p:nvPicPr>
          <p:cNvPr id="3" name="Audio 2">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8382000" y="6096000"/>
            <a:ext cx="609600" cy="6096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2000" advTm="44657"/>
    </mc:Choice>
    <mc:Fallback xmlns="">
      <p:transition spd="slow" advTm="4465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3"/>
                </p:tgtEl>
              </p:cMediaNode>
            </p:audio>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1143000"/>
            <a:ext cx="8229600" cy="1143000"/>
          </a:xfrm>
        </p:spPr>
        <p:txBody>
          <a:bodyPr>
            <a:normAutofit fontScale="90000"/>
          </a:bodyPr>
          <a:lstStyle/>
          <a:p>
            <a:r>
              <a:rPr lang="en-US" b="1" dirty="0" smtClean="0"/>
              <a:t>The Entrepreneurial self-assessment</a:t>
            </a:r>
            <a:r>
              <a:rPr lang="en-US" dirty="0" smtClean="0"/>
              <a:t/>
            </a:r>
            <a:br>
              <a:rPr lang="en-US" dirty="0" smtClean="0"/>
            </a:br>
            <a:endParaRPr lang="en-US" dirty="0"/>
          </a:p>
        </p:txBody>
      </p:sp>
      <p:sp>
        <p:nvSpPr>
          <p:cNvPr id="4" name="Slide Number Placeholder 3"/>
          <p:cNvSpPr>
            <a:spLocks noGrp="1"/>
          </p:cNvSpPr>
          <p:nvPr>
            <p:ph type="sldNum" sz="quarter" idx="12"/>
          </p:nvPr>
        </p:nvSpPr>
        <p:spPr/>
        <p:txBody>
          <a:bodyPr/>
          <a:lstStyle/>
          <a:p>
            <a:fld id="{3C4097CF-82C2-480D-919F-7EDFB018E2D0}" type="slidenum">
              <a:rPr lang="en-US" smtClean="0"/>
              <a:pPr/>
              <a:t>7</a:t>
            </a:fld>
            <a:endParaRPr lang="en-US"/>
          </a:p>
        </p:txBody>
      </p:sp>
      <p:sp>
        <p:nvSpPr>
          <p:cNvPr id="5" name="Footer Placeholder 4"/>
          <p:cNvSpPr>
            <a:spLocks noGrp="1"/>
          </p:cNvSpPr>
          <p:nvPr>
            <p:ph type="ftr" sz="quarter" idx="11"/>
          </p:nvPr>
        </p:nvSpPr>
        <p:spPr>
          <a:xfrm>
            <a:off x="457200" y="6356350"/>
            <a:ext cx="5562600" cy="365125"/>
          </a:xfrm>
        </p:spPr>
        <p:txBody>
          <a:bodyPr/>
          <a:lstStyle/>
          <a:p>
            <a:r>
              <a:rPr lang="en-US" dirty="0" smtClean="0"/>
              <a:t>EP2250 - Small Business Development</a:t>
            </a:r>
            <a:endParaRPr lang="en-US" dirty="0"/>
          </a:p>
        </p:txBody>
      </p:sp>
      <p:pic>
        <p:nvPicPr>
          <p:cNvPr id="1026" name="Picture 2">
            <a:hlinkClick r:id="rId4"/>
          </p:cNvPr>
          <p:cNvPicPr>
            <a:picLocks noGrp="1" noChangeAspect="1" noChangeArrowheads="1"/>
          </p:cNvPicPr>
          <p:nvPr>
            <p:ph idx="1"/>
          </p:nvPr>
        </p:nvPicPr>
        <p:blipFill>
          <a:blip r:embed="rId5" cstate="print"/>
          <a:srcRect/>
          <a:stretch>
            <a:fillRect/>
          </a:stretch>
        </p:blipFill>
        <p:spPr bwMode="auto">
          <a:xfrm>
            <a:off x="1600200" y="1828800"/>
            <a:ext cx="2336800" cy="1752600"/>
          </a:xfrm>
          <a:prstGeom prst="rect">
            <a:avLst/>
          </a:prstGeom>
          <a:noFill/>
          <a:ln w="9525">
            <a:noFill/>
            <a:miter lim="800000"/>
            <a:headEnd/>
            <a:tailEnd/>
          </a:ln>
        </p:spPr>
      </p:pic>
      <p:pic>
        <p:nvPicPr>
          <p:cNvPr id="1027" name="Picture 3">
            <a:hlinkClick r:id="rId6"/>
          </p:cNvPr>
          <p:cNvPicPr>
            <a:picLocks noChangeAspect="1" noChangeArrowheads="1"/>
          </p:cNvPicPr>
          <p:nvPr/>
        </p:nvPicPr>
        <p:blipFill>
          <a:blip r:embed="rId7" cstate="print"/>
          <a:srcRect/>
          <a:stretch>
            <a:fillRect/>
          </a:stretch>
        </p:blipFill>
        <p:spPr bwMode="auto">
          <a:xfrm>
            <a:off x="1752600" y="4038600"/>
            <a:ext cx="2286000" cy="1714500"/>
          </a:xfrm>
          <a:prstGeom prst="rect">
            <a:avLst/>
          </a:prstGeom>
          <a:noFill/>
          <a:ln w="9525">
            <a:noFill/>
            <a:miter lim="800000"/>
            <a:headEnd/>
            <a:tailEnd/>
          </a:ln>
        </p:spPr>
      </p:pic>
      <p:pic>
        <p:nvPicPr>
          <p:cNvPr id="1028" name="Picture 4">
            <a:hlinkClick r:id="rId8"/>
          </p:cNvPr>
          <p:cNvPicPr>
            <a:picLocks noChangeAspect="1" noChangeArrowheads="1"/>
          </p:cNvPicPr>
          <p:nvPr/>
        </p:nvPicPr>
        <p:blipFill>
          <a:blip r:embed="rId9" cstate="print"/>
          <a:srcRect/>
          <a:stretch>
            <a:fillRect/>
          </a:stretch>
        </p:blipFill>
        <p:spPr bwMode="auto">
          <a:xfrm>
            <a:off x="4572000" y="1828800"/>
            <a:ext cx="2362200" cy="1771650"/>
          </a:xfrm>
          <a:prstGeom prst="rect">
            <a:avLst/>
          </a:prstGeom>
          <a:noFill/>
          <a:ln w="9525">
            <a:noFill/>
            <a:miter lim="800000"/>
            <a:headEnd/>
            <a:tailEnd/>
          </a:ln>
        </p:spPr>
      </p:pic>
      <p:pic>
        <p:nvPicPr>
          <p:cNvPr id="1029" name="Picture 5">
            <a:hlinkClick r:id="rId10"/>
          </p:cNvPr>
          <p:cNvPicPr>
            <a:picLocks noChangeAspect="1" noChangeArrowheads="1"/>
          </p:cNvPicPr>
          <p:nvPr/>
        </p:nvPicPr>
        <p:blipFill>
          <a:blip r:embed="rId11" cstate="print"/>
          <a:srcRect/>
          <a:stretch>
            <a:fillRect/>
          </a:stretch>
        </p:blipFill>
        <p:spPr bwMode="auto">
          <a:xfrm>
            <a:off x="4648200" y="3962400"/>
            <a:ext cx="2336800" cy="1752600"/>
          </a:xfrm>
          <a:prstGeom prst="rect">
            <a:avLst/>
          </a:prstGeom>
          <a:noFill/>
          <a:ln w="9525">
            <a:noFill/>
            <a:miter lim="800000"/>
            <a:headEnd/>
            <a:tailEnd/>
          </a:ln>
        </p:spPr>
      </p:pic>
      <p:pic>
        <p:nvPicPr>
          <p:cNvPr id="3" name="Audio 2">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12"/>
          <a:stretch>
            <a:fillRect/>
          </a:stretch>
        </p:blipFill>
        <p:spPr>
          <a:xfrm>
            <a:off x="8382000" y="6096000"/>
            <a:ext cx="609600" cy="6096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2000" advTm="4595"/>
    </mc:Choice>
    <mc:Fallback xmlns="">
      <p:transition spd="slow" advTm="4595"/>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3"/>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Defining the Opportunity</a:t>
            </a:r>
            <a:r>
              <a:rPr lang="en-US" dirty="0" smtClean="0"/>
              <a:t/>
            </a:r>
            <a:br>
              <a:rPr lang="en-US" dirty="0" smtClean="0"/>
            </a:br>
            <a:endParaRPr lang="en-US" dirty="0"/>
          </a:p>
        </p:txBody>
      </p:sp>
      <p:sp>
        <p:nvSpPr>
          <p:cNvPr id="3" name="Content Placeholder 2"/>
          <p:cNvSpPr>
            <a:spLocks noGrp="1"/>
          </p:cNvSpPr>
          <p:nvPr>
            <p:ph idx="1"/>
          </p:nvPr>
        </p:nvSpPr>
        <p:spPr/>
        <p:txBody>
          <a:bodyPr/>
          <a:lstStyle/>
          <a:p>
            <a:r>
              <a:rPr lang="en-US" dirty="0" smtClean="0"/>
              <a:t>Changes produce opportunity – which create gaps between what should be and what is.</a:t>
            </a:r>
          </a:p>
          <a:p>
            <a:r>
              <a:rPr lang="en-US" dirty="0" smtClean="0"/>
              <a:t>These Gaps, as recognized by entrepreneurs, produce business opportunities.</a:t>
            </a:r>
          </a:p>
          <a:p>
            <a:endParaRPr lang="en-US" dirty="0" smtClean="0"/>
          </a:p>
        </p:txBody>
      </p:sp>
      <p:sp>
        <p:nvSpPr>
          <p:cNvPr id="4" name="Slide Number Placeholder 3"/>
          <p:cNvSpPr>
            <a:spLocks noGrp="1"/>
          </p:cNvSpPr>
          <p:nvPr>
            <p:ph type="sldNum" sz="quarter" idx="12"/>
          </p:nvPr>
        </p:nvSpPr>
        <p:spPr/>
        <p:txBody>
          <a:bodyPr/>
          <a:lstStyle/>
          <a:p>
            <a:fld id="{3C4097CF-82C2-480D-919F-7EDFB018E2D0}" type="slidenum">
              <a:rPr lang="en-US" smtClean="0"/>
              <a:pPr/>
              <a:t>8</a:t>
            </a:fld>
            <a:endParaRPr lang="en-US"/>
          </a:p>
        </p:txBody>
      </p:sp>
      <p:sp>
        <p:nvSpPr>
          <p:cNvPr id="5" name="Footer Placeholder 4"/>
          <p:cNvSpPr>
            <a:spLocks noGrp="1"/>
          </p:cNvSpPr>
          <p:nvPr>
            <p:ph type="ftr" sz="quarter" idx="11"/>
          </p:nvPr>
        </p:nvSpPr>
        <p:spPr>
          <a:xfrm>
            <a:off x="457200" y="6356350"/>
            <a:ext cx="5562600" cy="365125"/>
          </a:xfrm>
        </p:spPr>
        <p:txBody>
          <a:bodyPr/>
          <a:lstStyle/>
          <a:p>
            <a:r>
              <a:rPr lang="en-US" dirty="0" smtClean="0"/>
              <a:t>EP2250 - Small Business Development</a:t>
            </a:r>
            <a:endParaRPr lang="en-US" dirty="0"/>
          </a:p>
        </p:txBody>
      </p:sp>
      <p:sp>
        <p:nvSpPr>
          <p:cNvPr id="7" name="TextBox 6"/>
          <p:cNvSpPr txBox="1"/>
          <p:nvPr/>
        </p:nvSpPr>
        <p:spPr>
          <a:xfrm>
            <a:off x="1752600" y="3962400"/>
            <a:ext cx="6019800" cy="1477328"/>
          </a:xfrm>
          <a:prstGeom prst="rect">
            <a:avLst/>
          </a:prstGeom>
          <a:noFill/>
        </p:spPr>
        <p:txBody>
          <a:bodyPr wrap="square" rtlCol="0">
            <a:spAutoFit/>
          </a:bodyPr>
          <a:lstStyle/>
          <a:p>
            <a:r>
              <a:rPr lang="en-US" sz="3600" dirty="0" smtClean="0"/>
              <a:t>What is your business idea?  </a:t>
            </a:r>
          </a:p>
          <a:p>
            <a:endParaRPr lang="en-US" dirty="0" smtClean="0"/>
          </a:p>
          <a:p>
            <a:r>
              <a:rPr lang="en-US" dirty="0" smtClean="0"/>
              <a:t>You should be able to explain the idea in 30 seconds or less…</a:t>
            </a:r>
            <a:endParaRPr lang="en-US" dirty="0"/>
          </a:p>
        </p:txBody>
      </p:sp>
      <p:pic>
        <p:nvPicPr>
          <p:cNvPr id="6" name="Audio 5">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8382000" y="6096000"/>
            <a:ext cx="609600" cy="6096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2000" advTm="5509"/>
    </mc:Choice>
    <mc:Fallback xmlns="">
      <p:transition spd="slow" advTm="550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6"/>
                </p:tgtEl>
              </p:cMediaNode>
            </p:audio>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Defining the Opportunity</a:t>
            </a:r>
            <a:r>
              <a:rPr lang="en-US" dirty="0" smtClean="0"/>
              <a:t/>
            </a:r>
            <a:br>
              <a:rPr lang="en-US" dirty="0" smtClean="0"/>
            </a:br>
            <a:endParaRPr lang="en-US" dirty="0"/>
          </a:p>
        </p:txBody>
      </p:sp>
      <p:sp>
        <p:nvSpPr>
          <p:cNvPr id="3" name="Content Placeholder 2"/>
          <p:cNvSpPr>
            <a:spLocks noGrp="1"/>
          </p:cNvSpPr>
          <p:nvPr>
            <p:ph idx="1"/>
          </p:nvPr>
        </p:nvSpPr>
        <p:spPr/>
        <p:txBody>
          <a:bodyPr/>
          <a:lstStyle/>
          <a:p>
            <a:r>
              <a:rPr lang="en-US" dirty="0" smtClean="0"/>
              <a:t>The more specialized a business the more opportunity there is to make money.</a:t>
            </a:r>
          </a:p>
        </p:txBody>
      </p:sp>
      <p:sp>
        <p:nvSpPr>
          <p:cNvPr id="4" name="Slide Number Placeholder 3"/>
          <p:cNvSpPr>
            <a:spLocks noGrp="1"/>
          </p:cNvSpPr>
          <p:nvPr>
            <p:ph type="sldNum" sz="quarter" idx="12"/>
          </p:nvPr>
        </p:nvSpPr>
        <p:spPr/>
        <p:txBody>
          <a:bodyPr/>
          <a:lstStyle/>
          <a:p>
            <a:fld id="{3C4097CF-82C2-480D-919F-7EDFB018E2D0}" type="slidenum">
              <a:rPr lang="en-US" smtClean="0"/>
              <a:pPr/>
              <a:t>9</a:t>
            </a:fld>
            <a:endParaRPr lang="en-US"/>
          </a:p>
        </p:txBody>
      </p:sp>
      <p:sp>
        <p:nvSpPr>
          <p:cNvPr id="5" name="Footer Placeholder 4"/>
          <p:cNvSpPr>
            <a:spLocks noGrp="1"/>
          </p:cNvSpPr>
          <p:nvPr>
            <p:ph type="ftr" sz="quarter" idx="11"/>
          </p:nvPr>
        </p:nvSpPr>
        <p:spPr>
          <a:xfrm>
            <a:off x="457200" y="6356350"/>
            <a:ext cx="5562600" cy="365125"/>
          </a:xfrm>
        </p:spPr>
        <p:txBody>
          <a:bodyPr/>
          <a:lstStyle/>
          <a:p>
            <a:r>
              <a:rPr lang="en-US" dirty="0" smtClean="0"/>
              <a:t>EP2250 - Small Business Development</a:t>
            </a:r>
            <a:endParaRPr lang="en-US" dirty="0"/>
          </a:p>
        </p:txBody>
      </p:sp>
      <p:sp>
        <p:nvSpPr>
          <p:cNvPr id="7" name="TextBox 6"/>
          <p:cNvSpPr txBox="1"/>
          <p:nvPr/>
        </p:nvSpPr>
        <p:spPr>
          <a:xfrm>
            <a:off x="762000" y="3200400"/>
            <a:ext cx="7772400" cy="1754326"/>
          </a:xfrm>
          <a:prstGeom prst="rect">
            <a:avLst/>
          </a:prstGeom>
          <a:noFill/>
        </p:spPr>
        <p:txBody>
          <a:bodyPr wrap="square" rtlCol="0">
            <a:spAutoFit/>
          </a:bodyPr>
          <a:lstStyle/>
          <a:p>
            <a:r>
              <a:rPr lang="en-US" sz="3600" dirty="0" smtClean="0"/>
              <a:t>What is your business’ Specialization?  </a:t>
            </a:r>
          </a:p>
          <a:p>
            <a:r>
              <a:rPr lang="en-US" dirty="0" smtClean="0"/>
              <a:t> More specifically: What are you selling? </a:t>
            </a:r>
          </a:p>
          <a:p>
            <a:endParaRPr lang="en-US" dirty="0" smtClean="0"/>
          </a:p>
          <a:p>
            <a:endParaRPr lang="en-US" dirty="0" smtClean="0"/>
          </a:p>
          <a:p>
            <a:r>
              <a:rPr lang="en-US" dirty="0" smtClean="0"/>
              <a:t>You should be able to explain the idea in 30 seconds or less…</a:t>
            </a:r>
            <a:endParaRPr lang="en-US" dirty="0"/>
          </a:p>
        </p:txBody>
      </p:sp>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Flow">
  <a:themeElements>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Flow">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Flow">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Flow</Template>
  <TotalTime>10237</TotalTime>
  <Words>515</Words>
  <Application>Microsoft Office PowerPoint</Application>
  <PresentationFormat>On-screen Show (4:3)</PresentationFormat>
  <Paragraphs>79</Paragraphs>
  <Slides>11</Slides>
  <Notes>1</Notes>
  <HiddenSlides>0</HiddenSlides>
  <MMClips>8</MMClips>
  <ScaleCrop>false</ScaleCrop>
  <HeadingPairs>
    <vt:vector size="4" baseType="variant">
      <vt:variant>
        <vt:lpstr>Theme</vt:lpstr>
      </vt:variant>
      <vt:variant>
        <vt:i4>1</vt:i4>
      </vt:variant>
      <vt:variant>
        <vt:lpstr>Slide Titles</vt:lpstr>
      </vt:variant>
      <vt:variant>
        <vt:i4>11</vt:i4>
      </vt:variant>
    </vt:vector>
  </HeadingPairs>
  <TitlesOfParts>
    <vt:vector size="12" baseType="lpstr">
      <vt:lpstr>Flow</vt:lpstr>
      <vt:lpstr>  EP2150 Entrepreneurship Unit 1 – Entrepreneurship  </vt:lpstr>
      <vt:lpstr>Introduction </vt:lpstr>
      <vt:lpstr>Introduction </vt:lpstr>
      <vt:lpstr>Introduction </vt:lpstr>
      <vt:lpstr>Introduction </vt:lpstr>
      <vt:lpstr>The Entrepreneurial self-assessment </vt:lpstr>
      <vt:lpstr>The Entrepreneurial self-assessment </vt:lpstr>
      <vt:lpstr>Defining the Opportunity </vt:lpstr>
      <vt:lpstr>Defining the Opportunity </vt:lpstr>
      <vt:lpstr>Defining the Opportunity </vt:lpstr>
      <vt:lpstr>Defining the Opportunity </vt:lpstr>
    </vt:vector>
  </TitlesOfParts>
  <Company>College of the North Atlantic</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Unit 1 – Developing a Small Business – An Overview</dc:title>
  <dc:creator>paul.tilley</dc:creator>
  <cp:lastModifiedBy>Tilley, Paul (C'ville)</cp:lastModifiedBy>
  <cp:revision>730</cp:revision>
  <dcterms:created xsi:type="dcterms:W3CDTF">2011-03-24T12:33:10Z</dcterms:created>
  <dcterms:modified xsi:type="dcterms:W3CDTF">2014-01-03T14:46:24Z</dcterms:modified>
</cp:coreProperties>
</file>